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embeddedFontLst>
    <p:embeddedFont>
      <p:font typeface="Sawarabi Mincho" panose="020B0600070205080204" charset="-128"/>
      <p:regular r:id="rId16"/>
    </p:embeddedFont>
    <p:embeddedFont>
      <p:font typeface="Meiryo" panose="020B0604030504040204" pitchFamily="50" charset="-128"/>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2" d="100"/>
          <a:sy n="132" d="100"/>
        </p:scale>
        <p:origin x="198" y="5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9dfbcb55ff_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9dfbcb55ff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9acd330a2b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9acd330a2b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9acd330a2b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9acd330a2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9acd330a2b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9acd330a2b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9acd330a2b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9acd330a2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ja"/>
              <a:t>（つかみ）お盆過ぎたら、海に引きずり込まれる！？</a:t>
            </a:r>
            <a:endParaRPr/>
          </a:p>
          <a:p>
            <a:pPr marL="914400" lvl="1" indent="-298450" algn="l" rtl="0">
              <a:spcBef>
                <a:spcPts val="0"/>
              </a:spcBef>
              <a:spcAft>
                <a:spcPts val="0"/>
              </a:spcAft>
              <a:buSzPts val="1100"/>
              <a:buAutoNum type="alphaLcPeriod"/>
            </a:pPr>
            <a:r>
              <a:rPr lang="ja"/>
              <a:t>由来</a:t>
            </a:r>
            <a:endParaRPr/>
          </a:p>
          <a:p>
            <a:pPr marL="914400" lvl="1" indent="-298450" algn="l" rtl="0">
              <a:spcBef>
                <a:spcPts val="0"/>
              </a:spcBef>
              <a:spcAft>
                <a:spcPts val="0"/>
              </a:spcAft>
              <a:buSzPts val="1100"/>
              <a:buAutoNum type="alphaLcPeriod"/>
            </a:pPr>
            <a:r>
              <a:rPr lang="ja"/>
              <a:t>分布</a:t>
            </a:r>
            <a:endParaRPr/>
          </a:p>
          <a:p>
            <a:pPr marL="914400" lvl="1" indent="-298450" algn="l" rtl="0">
              <a:spcBef>
                <a:spcPts val="0"/>
              </a:spcBef>
              <a:spcAft>
                <a:spcPts val="0"/>
              </a:spcAft>
              <a:buSzPts val="1100"/>
              <a:buAutoNum type="alphaLcPeriod"/>
            </a:pPr>
            <a:r>
              <a:rPr lang="ja"/>
              <a:t>「離岸流」とは？（ここで初登場）</a:t>
            </a:r>
            <a:endParaRPr/>
          </a:p>
          <a:p>
            <a:pPr marL="457200" lvl="0" indent="-298450" algn="l" rtl="0">
              <a:spcBef>
                <a:spcPts val="0"/>
              </a:spcBef>
              <a:spcAft>
                <a:spcPts val="0"/>
              </a:spcAft>
              <a:buSzPts val="1100"/>
              <a:buAutoNum type="arabicPeriod"/>
            </a:pPr>
            <a:r>
              <a:rPr lang="ja"/>
              <a:t>（課題・現状）海水浴中の事故のほとんどは離岸流が原因？</a:t>
            </a:r>
            <a:endParaRPr/>
          </a:p>
          <a:p>
            <a:pPr marL="914400" lvl="1" indent="-298450" algn="l" rtl="0">
              <a:spcBef>
                <a:spcPts val="0"/>
              </a:spcBef>
              <a:spcAft>
                <a:spcPts val="0"/>
              </a:spcAft>
              <a:buSzPts val="1100"/>
              <a:buAutoNum type="alphaLcPeriod"/>
            </a:pPr>
            <a:r>
              <a:rPr lang="ja"/>
              <a:t>仮説</a:t>
            </a:r>
            <a:endParaRPr/>
          </a:p>
          <a:p>
            <a:pPr marL="914400" lvl="1" indent="-298450" algn="l" rtl="0">
              <a:spcBef>
                <a:spcPts val="0"/>
              </a:spcBef>
              <a:spcAft>
                <a:spcPts val="0"/>
              </a:spcAft>
              <a:buSzPts val="1100"/>
              <a:buAutoNum type="alphaLcPeriod"/>
            </a:pPr>
            <a:r>
              <a:rPr lang="ja"/>
              <a:t>裏付けのデータ（離岸流の危険性）</a:t>
            </a:r>
            <a:endParaRPr/>
          </a:p>
          <a:p>
            <a:pPr marL="457200" lvl="0" indent="-298450" algn="l" rtl="0">
              <a:spcBef>
                <a:spcPts val="0"/>
              </a:spcBef>
              <a:spcAft>
                <a:spcPts val="0"/>
              </a:spcAft>
              <a:buSzPts val="1100"/>
              <a:buAutoNum type="arabicPeriod"/>
            </a:pPr>
            <a:r>
              <a:rPr lang="ja"/>
              <a:t>（解決策）我々のアプリで解決します！</a:t>
            </a:r>
            <a:endParaRPr/>
          </a:p>
          <a:p>
            <a:pPr marL="914400" lvl="1" indent="-298450" algn="l" rtl="0">
              <a:spcBef>
                <a:spcPts val="0"/>
              </a:spcBef>
              <a:spcAft>
                <a:spcPts val="0"/>
              </a:spcAft>
              <a:buSzPts val="1100"/>
              <a:buAutoNum type="alphaLcPeriod"/>
            </a:pPr>
            <a:r>
              <a:rPr lang="ja"/>
              <a:t>ユーザーのこの課題感によりそうアプリケーション</a:t>
            </a:r>
            <a:endParaRPr/>
          </a:p>
          <a:p>
            <a:pPr marL="914400" lvl="1" indent="-298450" algn="l" rtl="0">
              <a:spcBef>
                <a:spcPts val="0"/>
              </a:spcBef>
              <a:spcAft>
                <a:spcPts val="0"/>
              </a:spcAft>
              <a:buSzPts val="1100"/>
              <a:buAutoNum type="alphaLcPeriod"/>
            </a:pPr>
            <a:r>
              <a:rPr lang="ja"/>
              <a:t>カスタマージャーニー</a:t>
            </a:r>
            <a:endParaRPr/>
          </a:p>
          <a:p>
            <a:pPr marL="457200" lvl="0" indent="-298450" algn="l" rtl="0">
              <a:spcBef>
                <a:spcPts val="0"/>
              </a:spcBef>
              <a:spcAft>
                <a:spcPts val="0"/>
              </a:spcAft>
              <a:buSzPts val="1100"/>
              <a:buAutoNum type="arabicPeriod"/>
            </a:pPr>
            <a:r>
              <a:rPr lang="ja"/>
              <a:t>（具体）デモ（具体的にこう解決します）</a:t>
            </a:r>
            <a:endParaRPr/>
          </a:p>
          <a:p>
            <a:pPr marL="457200" lvl="0" indent="-298450" algn="l" rtl="0">
              <a:spcBef>
                <a:spcPts val="0"/>
              </a:spcBef>
              <a:spcAft>
                <a:spcPts val="0"/>
              </a:spcAft>
              <a:buSzPts val="1100"/>
              <a:buAutoNum type="arabicPeriod"/>
            </a:pPr>
            <a:r>
              <a:rPr lang="ja"/>
              <a:t>（展開）今後のアプリの発展</a:t>
            </a:r>
            <a:endParaRPr/>
          </a:p>
          <a:p>
            <a:pPr marL="914400" lvl="1" indent="-298450" algn="l" rtl="0">
              <a:spcBef>
                <a:spcPts val="0"/>
              </a:spcBef>
              <a:spcAft>
                <a:spcPts val="0"/>
              </a:spcAft>
              <a:buSzPts val="1100"/>
              <a:buAutoNum type="alphaLcPeriod"/>
            </a:pPr>
            <a:r>
              <a:rPr lang="ja"/>
              <a:t>今回は手作業でデータを集めたが、次はAIで</a:t>
            </a:r>
            <a:endParaRPr/>
          </a:p>
          <a:p>
            <a:pPr marL="914400" lvl="1" indent="-298450" algn="l" rtl="0">
              <a:spcBef>
                <a:spcPts val="0"/>
              </a:spcBef>
              <a:spcAft>
                <a:spcPts val="0"/>
              </a:spcAft>
              <a:buSzPts val="1100"/>
              <a:buAutoNum type="alphaLcPeriod"/>
            </a:pPr>
            <a:r>
              <a:rPr lang="ja"/>
              <a:t>今回は日本のある場所だけだが、次は世界中の海水浴場</a:t>
            </a:r>
            <a:endParaRPr/>
          </a:p>
          <a:p>
            <a:pPr marL="457200" lvl="0" indent="-298450" algn="l" rtl="0">
              <a:spcBef>
                <a:spcPts val="0"/>
              </a:spcBef>
              <a:spcAft>
                <a:spcPts val="0"/>
              </a:spcAft>
              <a:buSzPts val="1100"/>
              <a:buAutoNum type="arabicPeriod"/>
            </a:pPr>
            <a:r>
              <a:rPr lang="ja"/>
              <a:t>レファレンス</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9acd330a2b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9acd330a2b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9dfbcb55ff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9dfbcb55f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9acd330a2b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9acd330a2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【課題：重要】</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9dfbcb55ff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9dfbcb55f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9dfbcb55ff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9dfbcb55ff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9dfbcb55ff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9dfbcb55ff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9acd330a2b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9acd330a2b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900"/>
              <a:buFont typeface="Meiryo"/>
              <a:buNone/>
              <a:defRPr>
                <a:latin typeface="Meiryo"/>
                <a:ea typeface="Meiryo"/>
                <a:cs typeface="Meiryo"/>
                <a:sym typeface="Meiry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Font typeface="Meiryo"/>
              <a:buChar char="●"/>
              <a:defRPr>
                <a:latin typeface="Meiryo"/>
                <a:ea typeface="Meiryo"/>
                <a:cs typeface="Meiryo"/>
                <a:sym typeface="Meiryo"/>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pic>
        <p:nvPicPr>
          <p:cNvPr id="21" name="Google Shape;21;p4"/>
          <p:cNvPicPr preferRelativeResize="0"/>
          <p:nvPr/>
        </p:nvPicPr>
        <p:blipFill>
          <a:blip r:embed="rId2">
            <a:alphaModFix/>
          </a:blip>
          <a:stretch>
            <a:fillRect/>
          </a:stretch>
        </p:blipFill>
        <p:spPr>
          <a:xfrm>
            <a:off x="7848750" y="164450"/>
            <a:ext cx="1172400" cy="4642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9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9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6" name="Google Shape;36;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0" name="Google Shape;4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13">
            <a:alphaModFix/>
          </a:blip>
          <a:stretch>
            <a:fillRect/>
          </a:stretch>
        </p:blipFill>
        <p:spPr>
          <a:xfrm>
            <a:off x="0" y="0"/>
            <a:ext cx="9144000" cy="5143499"/>
          </a:xfrm>
          <a:prstGeom prst="rect">
            <a:avLst/>
          </a:prstGeom>
          <a:noFill/>
          <a:ln>
            <a:noFill/>
          </a:ln>
        </p:spPr>
      </p:pic>
      <p:sp>
        <p:nvSpPr>
          <p:cNvPr id="7" name="Google Shape;7;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900"/>
              <a:buNone/>
              <a:defRPr sz="2900">
                <a:solidFill>
                  <a:schemeClr val="lt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8" name="Google Shape;8;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Char char="●"/>
              <a:defRPr sz="1800">
                <a:solidFill>
                  <a:schemeClr val="lt1"/>
                </a:solidFill>
              </a:defRPr>
            </a:lvl1pPr>
            <a:lvl2pPr marL="914400" lvl="1" indent="-317500">
              <a:lnSpc>
                <a:spcPct val="115000"/>
              </a:lnSpc>
              <a:spcBef>
                <a:spcPts val="1600"/>
              </a:spcBef>
              <a:spcAft>
                <a:spcPts val="0"/>
              </a:spcAft>
              <a:buClr>
                <a:schemeClr val="lt1"/>
              </a:buClr>
              <a:buSzPts val="1400"/>
              <a:buChar char="○"/>
              <a:defRPr>
                <a:solidFill>
                  <a:schemeClr val="lt1"/>
                </a:solidFill>
              </a:defRPr>
            </a:lvl2pPr>
            <a:lvl3pPr marL="1371600" lvl="2" indent="-317500">
              <a:lnSpc>
                <a:spcPct val="115000"/>
              </a:lnSpc>
              <a:spcBef>
                <a:spcPts val="1600"/>
              </a:spcBef>
              <a:spcAft>
                <a:spcPts val="0"/>
              </a:spcAft>
              <a:buClr>
                <a:schemeClr val="lt1"/>
              </a:buClr>
              <a:buSzPts val="1400"/>
              <a:buChar char="■"/>
              <a:defRPr>
                <a:solidFill>
                  <a:schemeClr val="lt1"/>
                </a:solidFill>
              </a:defRPr>
            </a:lvl3pPr>
            <a:lvl4pPr marL="1828800" lvl="3" indent="-317500">
              <a:lnSpc>
                <a:spcPct val="115000"/>
              </a:lnSpc>
              <a:spcBef>
                <a:spcPts val="1600"/>
              </a:spcBef>
              <a:spcAft>
                <a:spcPts val="0"/>
              </a:spcAft>
              <a:buClr>
                <a:schemeClr val="lt1"/>
              </a:buClr>
              <a:buSzPts val="1400"/>
              <a:buChar char="●"/>
              <a:defRPr>
                <a:solidFill>
                  <a:schemeClr val="lt1"/>
                </a:solidFill>
              </a:defRPr>
            </a:lvl4pPr>
            <a:lvl5pPr marL="2286000" lvl="4" indent="-317500">
              <a:lnSpc>
                <a:spcPct val="115000"/>
              </a:lnSpc>
              <a:spcBef>
                <a:spcPts val="1600"/>
              </a:spcBef>
              <a:spcAft>
                <a:spcPts val="0"/>
              </a:spcAft>
              <a:buClr>
                <a:schemeClr val="lt1"/>
              </a:buClr>
              <a:buSzPts val="1400"/>
              <a:buChar char="○"/>
              <a:defRPr>
                <a:solidFill>
                  <a:schemeClr val="lt1"/>
                </a:solidFill>
              </a:defRPr>
            </a:lvl5pPr>
            <a:lvl6pPr marL="2743200" lvl="5" indent="-317500">
              <a:lnSpc>
                <a:spcPct val="115000"/>
              </a:lnSpc>
              <a:spcBef>
                <a:spcPts val="1600"/>
              </a:spcBef>
              <a:spcAft>
                <a:spcPts val="0"/>
              </a:spcAft>
              <a:buClr>
                <a:schemeClr val="lt1"/>
              </a:buClr>
              <a:buSzPts val="1400"/>
              <a:buChar char="■"/>
              <a:defRPr>
                <a:solidFill>
                  <a:schemeClr val="lt1"/>
                </a:solidFill>
              </a:defRPr>
            </a:lvl6pPr>
            <a:lvl7pPr marL="3200400" lvl="6" indent="-317500">
              <a:lnSpc>
                <a:spcPct val="115000"/>
              </a:lnSpc>
              <a:spcBef>
                <a:spcPts val="1600"/>
              </a:spcBef>
              <a:spcAft>
                <a:spcPts val="0"/>
              </a:spcAft>
              <a:buClr>
                <a:schemeClr val="lt1"/>
              </a:buClr>
              <a:buSzPts val="1400"/>
              <a:buChar char="●"/>
              <a:defRPr>
                <a:solidFill>
                  <a:schemeClr val="lt1"/>
                </a:solidFill>
              </a:defRPr>
            </a:lvl7pPr>
            <a:lvl8pPr marL="3657600" lvl="7" indent="-317500">
              <a:lnSpc>
                <a:spcPct val="115000"/>
              </a:lnSpc>
              <a:spcBef>
                <a:spcPts val="1600"/>
              </a:spcBef>
              <a:spcAft>
                <a:spcPts val="0"/>
              </a:spcAft>
              <a:buClr>
                <a:schemeClr val="lt1"/>
              </a:buClr>
              <a:buSzPts val="1400"/>
              <a:buChar char="○"/>
              <a:defRPr>
                <a:solidFill>
                  <a:schemeClr val="lt1"/>
                </a:solidFill>
              </a:defRPr>
            </a:lvl8pPr>
            <a:lvl9pPr marL="4114800" lvl="8" indent="-317500">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9" name="Google Shape;9;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ja"/>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hyperlink" Target="https://www1.kaiho.mlit.go.jp/KAN7/marin/rigan/rigan7_h27.pdf" TargetMode="External"/><Relationship Id="rId3" Type="http://schemas.openxmlformats.org/officeDocument/2006/relationships/hyperlink" Target="https://www.npa.go.jp/publications/statistics/safetylife/chiiki/R01suinan_gaikyou.pdf" TargetMode="External"/><Relationship Id="rId7" Type="http://schemas.openxmlformats.org/officeDocument/2006/relationships/hyperlink" Target="https://jla-lifesaving.or.jp/"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hyperlink" Target="https://www6.kaiho.mlit.go.jp/info/keihatsu/20180314_state_measure29.pdf" TargetMode="External"/><Relationship Id="rId5" Type="http://schemas.openxmlformats.org/officeDocument/2006/relationships/hyperlink" Target="https://www.nippon-foundation.or.jp/app/uploads/2019/01/new_pr_20180707_01.pdf" TargetMode="External"/><Relationship Id="rId4" Type="http://schemas.openxmlformats.org/officeDocument/2006/relationships/hyperlink" Target="https://www.kasen.or.jp/Portals/0/pdf_mizube/2014suinan.pdf" TargetMode="External"/><Relationship Id="rId9" Type="http://schemas.openxmlformats.org/officeDocument/2006/relationships/hyperlink" Target="https://www.eorc.jaxa.jp/cgi-bin/jasmes/sgli_nrt/index.cgi/index_v5.cgi?lang=ja&amp;y=2020&amp;m=10&amp;dn=D&amp;area=11"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www.youtube.com/watch?v=uG6uwZSFA6Q"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3"/>
          <p:cNvSpPr txBox="1">
            <a:spLocks noGrp="1"/>
          </p:cNvSpPr>
          <p:nvPr>
            <p:ph type="ctrTitle"/>
          </p:nvPr>
        </p:nvSpPr>
        <p:spPr>
          <a:xfrm>
            <a:off x="311708" y="16013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ja">
                <a:latin typeface="Sawarabi Mincho"/>
                <a:ea typeface="Sawarabi Mincho"/>
                <a:cs typeface="Sawarabi Mincho"/>
                <a:sym typeface="Sawarabi Mincho"/>
              </a:rPr>
              <a:t>「お盆に泳いだら、</a:t>
            </a:r>
            <a:endParaRPr>
              <a:latin typeface="Sawarabi Mincho"/>
              <a:ea typeface="Sawarabi Mincho"/>
              <a:cs typeface="Sawarabi Mincho"/>
              <a:sym typeface="Sawarabi Mincho"/>
            </a:endParaRPr>
          </a:p>
          <a:p>
            <a:pPr marL="0" lvl="0" indent="0" algn="ctr" rtl="0">
              <a:spcBef>
                <a:spcPts val="0"/>
              </a:spcBef>
              <a:spcAft>
                <a:spcPts val="0"/>
              </a:spcAft>
              <a:buNone/>
            </a:pPr>
            <a:r>
              <a:rPr lang="ja">
                <a:latin typeface="Sawarabi Mincho"/>
                <a:ea typeface="Sawarabi Mincho"/>
                <a:cs typeface="Sawarabi Mincho"/>
                <a:sym typeface="Sawarabi Mincho"/>
              </a:rPr>
              <a:t>海に引きずり込まれる」</a:t>
            </a:r>
            <a:endParaRPr>
              <a:latin typeface="Sawarabi Mincho"/>
              <a:ea typeface="Sawarabi Mincho"/>
              <a:cs typeface="Sawarabi Mincho"/>
              <a:sym typeface="Sawarabi Mincho"/>
            </a:endParaRPr>
          </a:p>
          <a:p>
            <a:pPr marL="0" lvl="0" indent="0" algn="ctr" rtl="0">
              <a:spcBef>
                <a:spcPts val="0"/>
              </a:spcBef>
              <a:spcAft>
                <a:spcPts val="0"/>
              </a:spcAft>
              <a:buNone/>
            </a:pPr>
            <a:r>
              <a:rPr lang="ja">
                <a:latin typeface="Sawarabi Mincho"/>
                <a:ea typeface="Sawarabi Mincho"/>
                <a:cs typeface="Sawarabi Mincho"/>
                <a:sym typeface="Sawarabi Mincho"/>
              </a:rPr>
              <a:t>を防ぎます。</a:t>
            </a:r>
            <a:endParaRPr>
              <a:latin typeface="Sawarabi Mincho"/>
              <a:ea typeface="Sawarabi Mincho"/>
              <a:cs typeface="Sawarabi Mincho"/>
              <a:sym typeface="Sawarabi Mincho"/>
            </a:endParaRPr>
          </a:p>
        </p:txBody>
      </p:sp>
      <p:sp>
        <p:nvSpPr>
          <p:cNvPr id="57" name="Google Shape;57;p13"/>
          <p:cNvSpPr txBox="1">
            <a:spLocks noGrp="1"/>
          </p:cNvSpPr>
          <p:nvPr>
            <p:ph type="subTitle" idx="1"/>
          </p:nvPr>
        </p:nvSpPr>
        <p:spPr>
          <a:xfrm>
            <a:off x="1846500" y="251575"/>
            <a:ext cx="5451000" cy="51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ja" sz="2100">
                <a:solidFill>
                  <a:srgbClr val="D9D9D9"/>
                </a:solidFill>
              </a:rPr>
              <a:t>Space Apps Challenge Kushimoto 2020</a:t>
            </a:r>
            <a:endParaRPr sz="2100">
              <a:solidFill>
                <a:srgbClr val="D9D9D9"/>
              </a:solidFill>
            </a:endParaRPr>
          </a:p>
        </p:txBody>
      </p:sp>
      <p:sp>
        <p:nvSpPr>
          <p:cNvPr id="58" name="Google Shape;58;p13"/>
          <p:cNvSpPr txBox="1"/>
          <p:nvPr/>
        </p:nvSpPr>
        <p:spPr>
          <a:xfrm>
            <a:off x="1409400" y="3877600"/>
            <a:ext cx="6325200" cy="85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ja" sz="2400">
                <a:solidFill>
                  <a:schemeClr val="lt1"/>
                </a:solidFill>
                <a:latin typeface="Sawarabi Mincho"/>
                <a:ea typeface="Sawarabi Mincho"/>
                <a:cs typeface="Sawarabi Mincho"/>
                <a:sym typeface="Sawarabi Mincho"/>
              </a:rPr>
              <a:t>チーム名 : </a:t>
            </a:r>
            <a:r>
              <a:rPr lang="ja" sz="2700" b="1">
                <a:solidFill>
                  <a:schemeClr val="lt1"/>
                </a:solidFill>
                <a:latin typeface="Sawarabi Mincho"/>
                <a:ea typeface="Sawarabi Mincho"/>
                <a:cs typeface="Sawarabi Mincho"/>
                <a:sym typeface="Sawarabi Mincho"/>
              </a:rPr>
              <a:t>利眼流</a:t>
            </a:r>
            <a:endParaRPr sz="2400">
              <a:solidFill>
                <a:schemeClr val="lt1"/>
              </a:solidFill>
            </a:endParaRPr>
          </a:p>
          <a:p>
            <a:pPr marL="0" lvl="0" indent="0" algn="ctr" rtl="0">
              <a:spcBef>
                <a:spcPts val="0"/>
              </a:spcBef>
              <a:spcAft>
                <a:spcPts val="0"/>
              </a:spcAft>
              <a:buNone/>
            </a:pPr>
            <a:r>
              <a:rPr lang="ja" sz="2400">
                <a:solidFill>
                  <a:schemeClr val="lt1"/>
                </a:solidFill>
              </a:rPr>
              <a:t>谷口、小山、伊藤、仁木、畑下</a:t>
            </a:r>
            <a:endParaRPr sz="2400">
              <a:solidFill>
                <a:schemeClr val="lt1"/>
              </a:solidFill>
            </a:endParaRPr>
          </a:p>
        </p:txBody>
      </p:sp>
      <p:sp>
        <p:nvSpPr>
          <p:cNvPr id="59" name="Google Shape;59;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ja"/>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バックエンドの流れ</a:t>
            </a:r>
            <a:endParaRPr/>
          </a:p>
        </p:txBody>
      </p:sp>
      <p:sp>
        <p:nvSpPr>
          <p:cNvPr id="125" name="Google Shape;125;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ja"/>
              <a:t>10</a:t>
            </a:fld>
            <a:endParaRPr/>
          </a:p>
        </p:txBody>
      </p:sp>
      <p:sp>
        <p:nvSpPr>
          <p:cNvPr id="126" name="Google Shape;126;p22"/>
          <p:cNvSpPr txBox="1"/>
          <p:nvPr/>
        </p:nvSpPr>
        <p:spPr>
          <a:xfrm>
            <a:off x="566200" y="1447975"/>
            <a:ext cx="1496100" cy="81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27" name="Google Shape;127;p22"/>
          <p:cNvPicPr preferRelativeResize="0"/>
          <p:nvPr/>
        </p:nvPicPr>
        <p:blipFill>
          <a:blip r:embed="rId3">
            <a:alphaModFix/>
          </a:blip>
          <a:stretch>
            <a:fillRect/>
          </a:stretch>
        </p:blipFill>
        <p:spPr>
          <a:xfrm>
            <a:off x="443575" y="1380400"/>
            <a:ext cx="816900" cy="816900"/>
          </a:xfrm>
          <a:prstGeom prst="rect">
            <a:avLst/>
          </a:prstGeom>
          <a:noFill/>
          <a:ln>
            <a:noFill/>
          </a:ln>
        </p:spPr>
      </p:pic>
      <p:sp>
        <p:nvSpPr>
          <p:cNvPr id="128" name="Google Shape;128;p22"/>
          <p:cNvSpPr txBox="1"/>
          <p:nvPr/>
        </p:nvSpPr>
        <p:spPr>
          <a:xfrm>
            <a:off x="364025" y="2299950"/>
            <a:ext cx="1973400" cy="81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a:solidFill>
                  <a:schemeClr val="lt1"/>
                </a:solidFill>
              </a:rPr>
              <a:t>特定の海水浴場を</a:t>
            </a:r>
            <a:endParaRPr>
              <a:solidFill>
                <a:schemeClr val="lt1"/>
              </a:solidFill>
            </a:endParaRPr>
          </a:p>
          <a:p>
            <a:pPr marL="0" lvl="0" indent="0" algn="l" rtl="0">
              <a:spcBef>
                <a:spcPts val="0"/>
              </a:spcBef>
              <a:spcAft>
                <a:spcPts val="0"/>
              </a:spcAft>
              <a:buNone/>
            </a:pPr>
            <a:r>
              <a:rPr lang="ja">
                <a:solidFill>
                  <a:schemeClr val="lt1"/>
                </a:solidFill>
              </a:rPr>
              <a:t>決め打ちでその範囲の</a:t>
            </a:r>
            <a:endParaRPr>
              <a:solidFill>
                <a:schemeClr val="lt1"/>
              </a:solidFill>
            </a:endParaRPr>
          </a:p>
          <a:p>
            <a:pPr marL="0" lvl="0" indent="0" algn="l" rtl="0">
              <a:spcBef>
                <a:spcPts val="0"/>
              </a:spcBef>
              <a:spcAft>
                <a:spcPts val="0"/>
              </a:spcAft>
              <a:buNone/>
            </a:pPr>
            <a:r>
              <a:rPr lang="ja">
                <a:solidFill>
                  <a:schemeClr val="lt1"/>
                </a:solidFill>
              </a:rPr>
              <a:t>画像を集める</a:t>
            </a:r>
            <a:endParaRPr>
              <a:solidFill>
                <a:schemeClr val="lt1"/>
              </a:solidFill>
            </a:endParaRPr>
          </a:p>
        </p:txBody>
      </p:sp>
      <p:pic>
        <p:nvPicPr>
          <p:cNvPr id="129" name="Google Shape;129;p22"/>
          <p:cNvPicPr preferRelativeResize="0"/>
          <p:nvPr/>
        </p:nvPicPr>
        <p:blipFill>
          <a:blip r:embed="rId4">
            <a:alphaModFix/>
          </a:blip>
          <a:stretch>
            <a:fillRect/>
          </a:stretch>
        </p:blipFill>
        <p:spPr>
          <a:xfrm>
            <a:off x="2740450" y="1252975"/>
            <a:ext cx="987850" cy="1071750"/>
          </a:xfrm>
          <a:prstGeom prst="rect">
            <a:avLst/>
          </a:prstGeom>
          <a:noFill/>
          <a:ln>
            <a:noFill/>
          </a:ln>
        </p:spPr>
      </p:pic>
      <p:cxnSp>
        <p:nvCxnSpPr>
          <p:cNvPr id="130" name="Google Shape;130;p22"/>
          <p:cNvCxnSpPr>
            <a:stCxn id="127" idx="3"/>
            <a:endCxn id="129" idx="1"/>
          </p:cNvCxnSpPr>
          <p:nvPr/>
        </p:nvCxnSpPr>
        <p:spPr>
          <a:xfrm>
            <a:off x="1260475" y="1788850"/>
            <a:ext cx="1479900" cy="0"/>
          </a:xfrm>
          <a:prstGeom prst="straightConnector1">
            <a:avLst/>
          </a:prstGeom>
          <a:noFill/>
          <a:ln w="38100" cap="flat" cmpd="sng">
            <a:solidFill>
              <a:schemeClr val="lt1"/>
            </a:solidFill>
            <a:prstDash val="solid"/>
            <a:round/>
            <a:headEnd type="none" w="med" len="med"/>
            <a:tailEnd type="triangle" w="med" len="med"/>
          </a:ln>
        </p:spPr>
      </p:cxnSp>
      <p:sp>
        <p:nvSpPr>
          <p:cNvPr id="131" name="Google Shape;131;p22"/>
          <p:cNvSpPr txBox="1"/>
          <p:nvPr/>
        </p:nvSpPr>
        <p:spPr>
          <a:xfrm>
            <a:off x="2594825" y="2379550"/>
            <a:ext cx="1626900" cy="81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a:solidFill>
                  <a:schemeClr val="lt1"/>
                </a:solidFill>
              </a:rPr>
              <a:t>機械学習にて、</a:t>
            </a:r>
            <a:endParaRPr>
              <a:solidFill>
                <a:schemeClr val="lt1"/>
              </a:solidFill>
            </a:endParaRPr>
          </a:p>
          <a:p>
            <a:pPr marL="0" lvl="0" indent="0" algn="l" rtl="0">
              <a:spcBef>
                <a:spcPts val="0"/>
              </a:spcBef>
              <a:spcAft>
                <a:spcPts val="0"/>
              </a:spcAft>
              <a:buNone/>
            </a:pPr>
            <a:r>
              <a:rPr lang="ja">
                <a:solidFill>
                  <a:schemeClr val="lt1"/>
                </a:solidFill>
              </a:rPr>
              <a:t>離岸流の発生と</a:t>
            </a:r>
            <a:endParaRPr>
              <a:solidFill>
                <a:schemeClr val="lt1"/>
              </a:solidFill>
            </a:endParaRPr>
          </a:p>
          <a:p>
            <a:pPr marL="0" lvl="0" indent="0" algn="l" rtl="0">
              <a:spcBef>
                <a:spcPts val="0"/>
              </a:spcBef>
              <a:spcAft>
                <a:spcPts val="0"/>
              </a:spcAft>
              <a:buNone/>
            </a:pPr>
            <a:r>
              <a:rPr lang="ja">
                <a:solidFill>
                  <a:schemeClr val="lt1"/>
                </a:solidFill>
              </a:rPr>
              <a:t>大きさから危険度を判定</a:t>
            </a:r>
            <a:endParaRPr>
              <a:solidFill>
                <a:schemeClr val="lt1"/>
              </a:solidFill>
            </a:endParaRPr>
          </a:p>
        </p:txBody>
      </p:sp>
      <p:cxnSp>
        <p:nvCxnSpPr>
          <p:cNvPr id="132" name="Google Shape;132;p22"/>
          <p:cNvCxnSpPr>
            <a:endCxn id="133" idx="1"/>
          </p:cNvCxnSpPr>
          <p:nvPr/>
        </p:nvCxnSpPr>
        <p:spPr>
          <a:xfrm>
            <a:off x="3728375" y="1788850"/>
            <a:ext cx="719700" cy="15600"/>
          </a:xfrm>
          <a:prstGeom prst="straightConnector1">
            <a:avLst/>
          </a:prstGeom>
          <a:noFill/>
          <a:ln w="38100" cap="flat" cmpd="sng">
            <a:solidFill>
              <a:schemeClr val="lt1"/>
            </a:solidFill>
            <a:prstDash val="solid"/>
            <a:round/>
            <a:headEnd type="none" w="med" len="med"/>
            <a:tailEnd type="triangle" w="med" len="med"/>
          </a:ln>
        </p:spPr>
      </p:cxnSp>
      <p:sp>
        <p:nvSpPr>
          <p:cNvPr id="133" name="Google Shape;133;p22"/>
          <p:cNvSpPr/>
          <p:nvPr/>
        </p:nvSpPr>
        <p:spPr>
          <a:xfrm>
            <a:off x="4448075" y="1416250"/>
            <a:ext cx="776400" cy="7764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
              <a:t>json</a:t>
            </a:r>
            <a:endParaRPr/>
          </a:p>
        </p:txBody>
      </p:sp>
      <p:sp>
        <p:nvSpPr>
          <p:cNvPr id="134" name="Google Shape;134;p22"/>
          <p:cNvSpPr/>
          <p:nvPr/>
        </p:nvSpPr>
        <p:spPr>
          <a:xfrm>
            <a:off x="6008975" y="987850"/>
            <a:ext cx="1180800" cy="1617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
              <a:t>APP</a:t>
            </a:r>
            <a:endParaRPr/>
          </a:p>
        </p:txBody>
      </p:sp>
      <p:cxnSp>
        <p:nvCxnSpPr>
          <p:cNvPr id="135" name="Google Shape;135;p22"/>
          <p:cNvCxnSpPr>
            <a:stCxn id="133" idx="3"/>
            <a:endCxn id="134" idx="1"/>
          </p:cNvCxnSpPr>
          <p:nvPr/>
        </p:nvCxnSpPr>
        <p:spPr>
          <a:xfrm rot="10800000" flipH="1">
            <a:off x="5224475" y="1796650"/>
            <a:ext cx="784500" cy="7800"/>
          </a:xfrm>
          <a:prstGeom prst="straightConnector1">
            <a:avLst/>
          </a:prstGeom>
          <a:noFill/>
          <a:ln w="38100" cap="flat" cmpd="sng">
            <a:solidFill>
              <a:schemeClr val="lt1"/>
            </a:solidFill>
            <a:prstDash val="solid"/>
            <a:round/>
            <a:headEnd type="none" w="med" len="med"/>
            <a:tailEnd type="triangle" w="med" len="med"/>
          </a:ln>
        </p:spPr>
      </p:cxnSp>
      <p:pic>
        <p:nvPicPr>
          <p:cNvPr id="136" name="Google Shape;136;p22"/>
          <p:cNvPicPr preferRelativeResize="0"/>
          <p:nvPr/>
        </p:nvPicPr>
        <p:blipFill>
          <a:blip r:embed="rId5">
            <a:alphaModFix/>
          </a:blip>
          <a:stretch>
            <a:fillRect/>
          </a:stretch>
        </p:blipFill>
        <p:spPr>
          <a:xfrm>
            <a:off x="2740525" y="4052075"/>
            <a:ext cx="987850" cy="931575"/>
          </a:xfrm>
          <a:prstGeom prst="rect">
            <a:avLst/>
          </a:prstGeom>
          <a:noFill/>
          <a:ln>
            <a:noFill/>
          </a:ln>
        </p:spPr>
      </p:pic>
      <p:cxnSp>
        <p:nvCxnSpPr>
          <p:cNvPr id="137" name="Google Shape;137;p22"/>
          <p:cNvCxnSpPr>
            <a:stCxn id="136" idx="0"/>
          </p:cNvCxnSpPr>
          <p:nvPr/>
        </p:nvCxnSpPr>
        <p:spPr>
          <a:xfrm rot="10800000" flipH="1">
            <a:off x="3234450" y="3396875"/>
            <a:ext cx="8700" cy="655200"/>
          </a:xfrm>
          <a:prstGeom prst="straightConnector1">
            <a:avLst/>
          </a:prstGeom>
          <a:noFill/>
          <a:ln w="38100" cap="flat" cmpd="sng">
            <a:solidFill>
              <a:schemeClr val="lt1"/>
            </a:solidFill>
            <a:prstDash val="solid"/>
            <a:round/>
            <a:headEnd type="none" w="med" len="med"/>
            <a:tailEnd type="triangle" w="med" len="med"/>
          </a:ln>
        </p:spPr>
      </p:cxnSp>
      <p:sp>
        <p:nvSpPr>
          <p:cNvPr id="138" name="Google Shape;138;p22"/>
          <p:cNvSpPr txBox="1"/>
          <p:nvPr/>
        </p:nvSpPr>
        <p:spPr>
          <a:xfrm>
            <a:off x="621425" y="4052075"/>
            <a:ext cx="1973400" cy="81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a:solidFill>
                  <a:schemeClr val="lt1"/>
                </a:solidFill>
              </a:rPr>
              <a:t>離岸流の特徴（沖に向かって砂が流出している）を示す海岸データで学習</a:t>
            </a:r>
            <a:endParaRPr>
              <a:solidFill>
                <a:schemeClr val="lt1"/>
              </a:solidFill>
            </a:endParaRPr>
          </a:p>
        </p:txBody>
      </p:sp>
      <p:pic>
        <p:nvPicPr>
          <p:cNvPr id="139" name="Google Shape;139;p22"/>
          <p:cNvPicPr preferRelativeResize="0"/>
          <p:nvPr/>
        </p:nvPicPr>
        <p:blipFill>
          <a:blip r:embed="rId6">
            <a:alphaModFix/>
          </a:blip>
          <a:stretch>
            <a:fillRect/>
          </a:stretch>
        </p:blipFill>
        <p:spPr>
          <a:xfrm>
            <a:off x="6717009" y="2782475"/>
            <a:ext cx="1589325" cy="1883976"/>
          </a:xfrm>
          <a:prstGeom prst="rect">
            <a:avLst/>
          </a:prstGeom>
          <a:noFill/>
          <a:ln>
            <a:noFill/>
          </a:ln>
        </p:spPr>
      </p:pic>
      <p:sp>
        <p:nvSpPr>
          <p:cNvPr id="140" name="Google Shape;140;p22"/>
          <p:cNvSpPr txBox="1"/>
          <p:nvPr/>
        </p:nvSpPr>
        <p:spPr>
          <a:xfrm>
            <a:off x="5303788" y="4663225"/>
            <a:ext cx="34938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sz="1000">
                <a:highlight>
                  <a:schemeClr val="lt1"/>
                </a:highlight>
              </a:rPr>
              <a:t>OBSERVATION OF RIP CURRENTS BY SYNTHETIC APERTURE RADAR</a:t>
            </a:r>
            <a:endParaRPr sz="1000">
              <a:highlight>
                <a:schemeClr val="lt1"/>
              </a:highlight>
            </a:endParaRPr>
          </a:p>
        </p:txBody>
      </p:sp>
      <p:sp>
        <p:nvSpPr>
          <p:cNvPr id="141" name="Google Shape;141;p22"/>
          <p:cNvSpPr txBox="1"/>
          <p:nvPr/>
        </p:nvSpPr>
        <p:spPr>
          <a:xfrm>
            <a:off x="4743600" y="3846325"/>
            <a:ext cx="1973400" cy="81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a:solidFill>
                  <a:schemeClr val="lt1"/>
                </a:solidFill>
              </a:rPr>
              <a:t>離岸流が発生すると歯形の模様が発生する。</a:t>
            </a:r>
            <a:endParaRPr>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5. 今後の展開について（谷口さん）</a:t>
            </a:r>
            <a:endParaRPr/>
          </a:p>
        </p:txBody>
      </p:sp>
      <p:sp>
        <p:nvSpPr>
          <p:cNvPr id="147" name="Google Shape;147;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ja"/>
              <a:t>土用波や外洋の状態も離岸流の発生精度を高めるために使っていきたい。</a:t>
            </a:r>
            <a:endParaRPr/>
          </a:p>
          <a:p>
            <a:pPr marL="457200" lvl="0" indent="-342900" algn="l" rtl="0">
              <a:spcBef>
                <a:spcPts val="0"/>
              </a:spcBef>
              <a:spcAft>
                <a:spcPts val="0"/>
              </a:spcAft>
              <a:buSzPts val="1800"/>
              <a:buAutoNum type="arabicPeriod"/>
            </a:pPr>
            <a:r>
              <a:rPr lang="ja"/>
              <a:t>危険度ごとに具体的に、対象、遊べる内容を示せる（UX高める）</a:t>
            </a:r>
            <a:endParaRPr/>
          </a:p>
          <a:p>
            <a:pPr marL="457200" lvl="0" indent="-342900" algn="l" rtl="0">
              <a:spcBef>
                <a:spcPts val="0"/>
              </a:spcBef>
              <a:spcAft>
                <a:spcPts val="0"/>
              </a:spcAft>
              <a:buSzPts val="1800"/>
              <a:buAutoNum type="arabicPeriod"/>
            </a:pPr>
            <a:r>
              <a:rPr lang="ja"/>
              <a:t>サーファー専用モードに切り替え可？</a:t>
            </a:r>
            <a:endParaRPr/>
          </a:p>
          <a:p>
            <a:pPr marL="457200" lvl="0" indent="-342900" algn="l" rtl="0">
              <a:spcBef>
                <a:spcPts val="0"/>
              </a:spcBef>
              <a:spcAft>
                <a:spcPts val="0"/>
              </a:spcAft>
              <a:buSzPts val="1800"/>
              <a:buAutoNum type="arabicPeriod"/>
            </a:pPr>
            <a:r>
              <a:rPr lang="ja"/>
              <a:t>離岸流の予測かも</a:t>
            </a:r>
            <a:endParaRPr/>
          </a:p>
        </p:txBody>
      </p:sp>
      <p:sp>
        <p:nvSpPr>
          <p:cNvPr id="148" name="Google Shape;148;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ja"/>
              <a:t>11</a:t>
            </a:fld>
            <a:endParaRPr/>
          </a:p>
        </p:txBody>
      </p:sp>
      <p:pic>
        <p:nvPicPr>
          <p:cNvPr id="149" name="Google Shape;149;p23"/>
          <p:cNvPicPr preferRelativeResize="0"/>
          <p:nvPr/>
        </p:nvPicPr>
        <p:blipFill rotWithShape="1">
          <a:blip r:embed="rId3">
            <a:alphaModFix/>
          </a:blip>
          <a:srcRect l="14286" t="6210" r="28013" b="34530"/>
          <a:stretch/>
        </p:blipFill>
        <p:spPr>
          <a:xfrm>
            <a:off x="6187651" y="2387100"/>
            <a:ext cx="2369221" cy="1828649"/>
          </a:xfrm>
          <a:prstGeom prst="rect">
            <a:avLst/>
          </a:prstGeom>
          <a:noFill/>
          <a:ln>
            <a:noFill/>
          </a:ln>
        </p:spPr>
      </p:pic>
      <p:sp>
        <p:nvSpPr>
          <p:cNvPr id="150" name="Google Shape;150;p23"/>
          <p:cNvSpPr txBox="1">
            <a:spLocks noGrp="1"/>
          </p:cNvSpPr>
          <p:nvPr>
            <p:ph type="body" idx="1"/>
          </p:nvPr>
        </p:nvSpPr>
        <p:spPr>
          <a:xfrm>
            <a:off x="2697100" y="3426450"/>
            <a:ext cx="3426300" cy="789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ja" sz="1100"/>
              <a:t>図: 海面付近のクロロフィルa濃度から推定された潮流データ(GCOM-C 準リアル観測データを加工して可視化)</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６．レファレンス</a:t>
            </a:r>
            <a:endParaRPr/>
          </a:p>
        </p:txBody>
      </p:sp>
      <p:sp>
        <p:nvSpPr>
          <p:cNvPr id="156" name="Google Shape;156;p24"/>
          <p:cNvSpPr txBox="1">
            <a:spLocks noGrp="1"/>
          </p:cNvSpPr>
          <p:nvPr>
            <p:ph type="body" idx="1"/>
          </p:nvPr>
        </p:nvSpPr>
        <p:spPr>
          <a:xfrm>
            <a:off x="311700" y="1152475"/>
            <a:ext cx="87093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Arial"/>
              <a:buAutoNum type="arabicPeriod"/>
            </a:pPr>
            <a:r>
              <a:rPr lang="ja" sz="1400">
                <a:latin typeface="Arial"/>
                <a:ea typeface="Arial"/>
                <a:cs typeface="Arial"/>
                <a:sym typeface="Arial"/>
              </a:rPr>
              <a:t>警察庁生活安全局生活安全企画課「令和元年における水難の概況」</a:t>
            </a:r>
            <a:r>
              <a:rPr lang="ja" sz="1400" u="sng">
                <a:solidFill>
                  <a:schemeClr val="hlink"/>
                </a:solidFill>
                <a:latin typeface="Arial"/>
                <a:ea typeface="Arial"/>
                <a:cs typeface="Arial"/>
                <a:sym typeface="Arial"/>
                <a:hlinkClick r:id="rId3"/>
              </a:rPr>
              <a:t>https://www.npa.go.jp/publications/statistics/safetylife/chiiki/R01suinan_gaikyou</a:t>
            </a:r>
            <a:endParaRPr sz="1400">
              <a:solidFill>
                <a:schemeClr val="dk1"/>
              </a:solidFill>
              <a:latin typeface="Arial"/>
              <a:ea typeface="Arial"/>
              <a:cs typeface="Arial"/>
              <a:sym typeface="Arial"/>
            </a:endParaRPr>
          </a:p>
          <a:p>
            <a:pPr marL="457200" lvl="0" indent="-317500" algn="l" rtl="0">
              <a:spcBef>
                <a:spcPts val="0"/>
              </a:spcBef>
              <a:spcAft>
                <a:spcPts val="0"/>
              </a:spcAft>
              <a:buSzPts val="1400"/>
              <a:buFont typeface="Arial"/>
              <a:buAutoNum type="arabicPeriod"/>
            </a:pPr>
            <a:r>
              <a:rPr lang="ja" sz="1400">
                <a:latin typeface="Arial"/>
                <a:ea typeface="Arial"/>
                <a:cs typeface="Arial"/>
                <a:sym typeface="Arial"/>
              </a:rPr>
              <a:t>河川財団「過去 10 年間の水難事故の概要と今後に向けた対策 」</a:t>
            </a:r>
            <a:r>
              <a:rPr lang="ja" sz="1400" u="sng">
                <a:solidFill>
                  <a:schemeClr val="hlink"/>
                </a:solidFill>
                <a:latin typeface="Arial"/>
                <a:ea typeface="Arial"/>
                <a:cs typeface="Arial"/>
                <a:sym typeface="Arial"/>
                <a:hlinkClick r:id="rId4"/>
              </a:rPr>
              <a:t>https://www.kasen.or.jp/Portals/0/pdf_mizube/2014suinan.pdf</a:t>
            </a:r>
            <a:endParaRPr sz="1400">
              <a:latin typeface="Arial"/>
              <a:ea typeface="Arial"/>
              <a:cs typeface="Arial"/>
              <a:sym typeface="Arial"/>
            </a:endParaRPr>
          </a:p>
          <a:p>
            <a:pPr marL="457200" lvl="0" indent="-317500" algn="l" rtl="0">
              <a:spcBef>
                <a:spcPts val="0"/>
              </a:spcBef>
              <a:spcAft>
                <a:spcPts val="0"/>
              </a:spcAft>
              <a:buSzPts val="1400"/>
              <a:buFont typeface="Arial"/>
              <a:buAutoNum type="arabicPeriod"/>
            </a:pPr>
            <a:r>
              <a:rPr lang="ja" sz="1400">
                <a:latin typeface="Arial"/>
                <a:ea typeface="Arial"/>
                <a:cs typeface="Arial"/>
                <a:sym typeface="Arial"/>
              </a:rPr>
              <a:t>日本財団海と日本プロジェクト「水辺の事故の現状と分析 ～安全・安心に水と親しむために～」</a:t>
            </a:r>
            <a:br>
              <a:rPr lang="ja" sz="1400">
                <a:latin typeface="Arial"/>
                <a:ea typeface="Arial"/>
                <a:cs typeface="Arial"/>
                <a:sym typeface="Arial"/>
              </a:rPr>
            </a:br>
            <a:r>
              <a:rPr lang="ja" sz="1400" u="sng">
                <a:solidFill>
                  <a:schemeClr val="hlink"/>
                </a:solidFill>
                <a:latin typeface="Arial"/>
                <a:ea typeface="Arial"/>
                <a:cs typeface="Arial"/>
                <a:sym typeface="Arial"/>
                <a:hlinkClick r:id="rId5"/>
              </a:rPr>
              <a:t>https://www.nippon-foundation.or.jp/app/uploads/2019/01/new_pr_20180707_01.pdf</a:t>
            </a:r>
            <a:endParaRPr sz="1400">
              <a:latin typeface="Arial"/>
              <a:ea typeface="Arial"/>
              <a:cs typeface="Arial"/>
              <a:sym typeface="Arial"/>
            </a:endParaRPr>
          </a:p>
          <a:p>
            <a:pPr marL="457200" lvl="0" indent="-317500" algn="l" rtl="0">
              <a:spcBef>
                <a:spcPts val="0"/>
              </a:spcBef>
              <a:spcAft>
                <a:spcPts val="0"/>
              </a:spcAft>
              <a:buSzPts val="1400"/>
              <a:buFont typeface="Arial"/>
              <a:buAutoNum type="arabicPeriod"/>
            </a:pPr>
            <a:r>
              <a:rPr lang="ja" sz="1400">
                <a:latin typeface="Arial"/>
                <a:ea typeface="Arial"/>
                <a:cs typeface="Arial"/>
                <a:sym typeface="Arial"/>
              </a:rPr>
              <a:t>国土交通省「平成29年 海難の現況と対策 ～大切な命を守るために～ 」</a:t>
            </a:r>
            <a:br>
              <a:rPr lang="ja" sz="1400">
                <a:latin typeface="Arial"/>
                <a:ea typeface="Arial"/>
                <a:cs typeface="Arial"/>
                <a:sym typeface="Arial"/>
              </a:rPr>
            </a:br>
            <a:r>
              <a:rPr lang="ja" sz="1400" u="sng">
                <a:solidFill>
                  <a:schemeClr val="hlink"/>
                </a:solidFill>
                <a:latin typeface="Arial"/>
                <a:ea typeface="Arial"/>
                <a:cs typeface="Arial"/>
                <a:sym typeface="Arial"/>
                <a:hlinkClick r:id="rId6"/>
              </a:rPr>
              <a:t>https://www6.kaiho.mlit.go.jp/info/keihatsu/20180314_state_measure29.pdf</a:t>
            </a:r>
            <a:endParaRPr sz="1400">
              <a:solidFill>
                <a:schemeClr val="dk1"/>
              </a:solidFill>
              <a:latin typeface="Arial"/>
              <a:ea typeface="Arial"/>
              <a:cs typeface="Arial"/>
              <a:sym typeface="Arial"/>
            </a:endParaRPr>
          </a:p>
          <a:p>
            <a:pPr marL="457200" lvl="0" indent="-317500" algn="l" rtl="0">
              <a:spcBef>
                <a:spcPts val="0"/>
              </a:spcBef>
              <a:spcAft>
                <a:spcPts val="0"/>
              </a:spcAft>
              <a:buSzPts val="1400"/>
              <a:buFont typeface="Arial"/>
              <a:buAutoNum type="arabicPeriod"/>
            </a:pPr>
            <a:r>
              <a:rPr lang="ja" sz="1400">
                <a:latin typeface="Arial"/>
                <a:ea typeface="Arial"/>
                <a:cs typeface="Arial"/>
                <a:sym typeface="Arial"/>
              </a:rPr>
              <a:t>日本ライフセービング協会</a:t>
            </a:r>
            <a:br>
              <a:rPr lang="ja" sz="1400">
                <a:latin typeface="Arial"/>
                <a:ea typeface="Arial"/>
                <a:cs typeface="Arial"/>
                <a:sym typeface="Arial"/>
              </a:rPr>
            </a:br>
            <a:r>
              <a:rPr lang="ja" sz="1400" u="sng">
                <a:solidFill>
                  <a:schemeClr val="hlink"/>
                </a:solidFill>
                <a:latin typeface="Arial"/>
                <a:ea typeface="Arial"/>
                <a:cs typeface="Arial"/>
                <a:sym typeface="Arial"/>
                <a:hlinkClick r:id="rId7"/>
              </a:rPr>
              <a:t>https://jla-lifesaving.or.jp/</a:t>
            </a:r>
            <a:endParaRPr sz="1400">
              <a:latin typeface="Arial"/>
              <a:ea typeface="Arial"/>
              <a:cs typeface="Arial"/>
              <a:sym typeface="Arial"/>
            </a:endParaRPr>
          </a:p>
          <a:p>
            <a:pPr marL="457200" lvl="0" indent="-317500" algn="l" rtl="0">
              <a:spcBef>
                <a:spcPts val="0"/>
              </a:spcBef>
              <a:spcAft>
                <a:spcPts val="0"/>
              </a:spcAft>
              <a:buSzPts val="1400"/>
              <a:buFont typeface="Arial"/>
              <a:buAutoNum type="arabicPeriod"/>
            </a:pPr>
            <a:r>
              <a:rPr lang="ja" sz="1400">
                <a:latin typeface="Arial"/>
                <a:ea typeface="Arial"/>
                <a:cs typeface="Arial"/>
                <a:sym typeface="Arial"/>
              </a:rPr>
              <a:t>海上保安庁、海洋情報部「離岸流の調査結果について ～ 海水浴中は離岸流に注意！ ～」</a:t>
            </a:r>
            <a:br>
              <a:rPr lang="ja" sz="1400">
                <a:latin typeface="Arial"/>
                <a:ea typeface="Arial"/>
                <a:cs typeface="Arial"/>
                <a:sym typeface="Arial"/>
              </a:rPr>
            </a:br>
            <a:r>
              <a:rPr lang="ja" sz="1400" u="sng">
                <a:solidFill>
                  <a:schemeClr val="hlink"/>
                </a:solidFill>
                <a:latin typeface="Arial"/>
                <a:ea typeface="Arial"/>
                <a:cs typeface="Arial"/>
                <a:sym typeface="Arial"/>
                <a:hlinkClick r:id="rId8"/>
              </a:rPr>
              <a:t>https://www1.kaiho.mlit.go.jp/KAN7/marin/rigan/rigan7_h27.pdf</a:t>
            </a:r>
            <a:endParaRPr sz="1400">
              <a:latin typeface="Arial"/>
              <a:ea typeface="Arial"/>
              <a:cs typeface="Arial"/>
              <a:sym typeface="Arial"/>
            </a:endParaRPr>
          </a:p>
          <a:p>
            <a:pPr marL="457200" lvl="0" indent="-317500" algn="l" rtl="0">
              <a:spcBef>
                <a:spcPts val="0"/>
              </a:spcBef>
              <a:spcAft>
                <a:spcPts val="0"/>
              </a:spcAft>
              <a:buSzPts val="1400"/>
              <a:buFont typeface="Arial"/>
              <a:buAutoNum type="arabicPeriod"/>
            </a:pPr>
            <a:r>
              <a:rPr lang="ja" sz="1400">
                <a:latin typeface="Arial"/>
                <a:ea typeface="Arial"/>
                <a:cs typeface="Arial"/>
                <a:sym typeface="Arial"/>
              </a:rPr>
              <a:t>JASMES SGLI 準リアルタイム</a:t>
            </a:r>
            <a:r>
              <a:rPr lang="ja" sz="1400" u="sng">
                <a:solidFill>
                  <a:schemeClr val="hlink"/>
                </a:solidFill>
                <a:latin typeface="Arial"/>
                <a:ea typeface="Arial"/>
                <a:cs typeface="Arial"/>
                <a:sym typeface="Arial"/>
                <a:hlinkClick r:id="rId9"/>
              </a:rPr>
              <a:t>https://www.eorc.jaxa.jp/cgi-bin/jasmes/sgli_nrt/index.cgi/index_v5.cgi?lang=ja&amp;y=2020&amp;m=10&amp;dn=D&amp;area=11</a:t>
            </a:r>
            <a:endParaRPr sz="1400">
              <a:latin typeface="Arial"/>
              <a:ea typeface="Arial"/>
              <a:cs typeface="Arial"/>
              <a:sym typeface="Arial"/>
            </a:endParaRPr>
          </a:p>
        </p:txBody>
      </p:sp>
      <p:sp>
        <p:nvSpPr>
          <p:cNvPr id="157" name="Google Shape;157;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ja"/>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5"/>
          <p:cNvSpPr txBox="1">
            <a:spLocks noGrp="1"/>
          </p:cNvSpPr>
          <p:nvPr>
            <p:ph type="title"/>
          </p:nvPr>
        </p:nvSpPr>
        <p:spPr>
          <a:xfrm>
            <a:off x="311700" y="17299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ja"/>
              <a:t>ご清聴ありがとうございました !!</a:t>
            </a:r>
            <a:endParaRPr/>
          </a:p>
        </p:txBody>
      </p:sp>
      <p:sp>
        <p:nvSpPr>
          <p:cNvPr id="163" name="Google Shape;163;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ja"/>
              <a:t>13</a:t>
            </a:fld>
            <a:endParaRPr/>
          </a:p>
        </p:txBody>
      </p:sp>
      <p:sp>
        <p:nvSpPr>
          <p:cNvPr id="164" name="Google Shape;164;p25"/>
          <p:cNvSpPr txBox="1">
            <a:spLocks noGrp="1"/>
          </p:cNvSpPr>
          <p:nvPr>
            <p:ph type="title"/>
          </p:nvPr>
        </p:nvSpPr>
        <p:spPr>
          <a:xfrm>
            <a:off x="311700" y="25717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ja"/>
              <a:t>Thank you for listening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525575" y="556825"/>
            <a:ext cx="633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目次（使わない）</a:t>
            </a:r>
            <a:endParaRPr/>
          </a:p>
        </p:txBody>
      </p:sp>
      <p:sp>
        <p:nvSpPr>
          <p:cNvPr id="65" name="Google Shape;65;p14"/>
          <p:cNvSpPr txBox="1">
            <a:spLocks noGrp="1"/>
          </p:cNvSpPr>
          <p:nvPr>
            <p:ph type="body" idx="1"/>
          </p:nvPr>
        </p:nvSpPr>
        <p:spPr>
          <a:xfrm>
            <a:off x="609425" y="1413400"/>
            <a:ext cx="8044200" cy="2882100"/>
          </a:xfrm>
          <a:prstGeom prst="rect">
            <a:avLst/>
          </a:prstGeom>
        </p:spPr>
        <p:txBody>
          <a:bodyPr spcFirstLastPara="1" wrap="square" lIns="91425" tIns="91425" rIns="91425" bIns="91425" anchor="t" anchorCtr="0">
            <a:noAutofit/>
          </a:bodyPr>
          <a:lstStyle/>
          <a:p>
            <a:pPr marL="457200" lvl="0" indent="-412750" algn="l" rtl="0">
              <a:lnSpc>
                <a:spcPct val="130000"/>
              </a:lnSpc>
              <a:spcBef>
                <a:spcPts val="0"/>
              </a:spcBef>
              <a:spcAft>
                <a:spcPts val="0"/>
              </a:spcAft>
              <a:buSzPts val="2900"/>
              <a:buAutoNum type="arabicPeriod"/>
            </a:pPr>
            <a:r>
              <a:rPr lang="ja" sz="2900" b="1"/>
              <a:t>お盆過ぎたら、海に引きずり込まれる！？</a:t>
            </a:r>
            <a:endParaRPr sz="2500" b="1"/>
          </a:p>
          <a:p>
            <a:pPr marL="457200" lvl="0" indent="-412750" algn="l" rtl="0">
              <a:lnSpc>
                <a:spcPct val="130000"/>
              </a:lnSpc>
              <a:spcBef>
                <a:spcPts val="0"/>
              </a:spcBef>
              <a:spcAft>
                <a:spcPts val="0"/>
              </a:spcAft>
              <a:buSzPts val="2900"/>
              <a:buAutoNum type="arabicPeriod"/>
            </a:pPr>
            <a:r>
              <a:rPr lang="ja" sz="2900" b="1"/>
              <a:t>海水浴中の事故の約半数は</a:t>
            </a:r>
            <a:r>
              <a:rPr lang="ja" sz="2900" b="1" u="sng"/>
              <a:t>○○○</a:t>
            </a:r>
            <a:r>
              <a:rPr lang="ja" sz="2900" b="1"/>
              <a:t>が原因？</a:t>
            </a:r>
            <a:endParaRPr sz="2500" b="1"/>
          </a:p>
          <a:p>
            <a:pPr marL="457200" lvl="0" indent="-412750" algn="l" rtl="0">
              <a:lnSpc>
                <a:spcPct val="130000"/>
              </a:lnSpc>
              <a:spcBef>
                <a:spcPts val="0"/>
              </a:spcBef>
              <a:spcAft>
                <a:spcPts val="0"/>
              </a:spcAft>
              <a:buSzPts val="2900"/>
              <a:buAutoNum type="arabicPeriod"/>
            </a:pPr>
            <a:r>
              <a:rPr lang="ja" sz="2900" b="1"/>
              <a:t>我々のアプリで解決します！</a:t>
            </a:r>
            <a:endParaRPr sz="2900" b="1"/>
          </a:p>
          <a:p>
            <a:pPr marL="457200" lvl="0" indent="-412750" algn="l" rtl="0">
              <a:lnSpc>
                <a:spcPct val="130000"/>
              </a:lnSpc>
              <a:spcBef>
                <a:spcPts val="0"/>
              </a:spcBef>
              <a:spcAft>
                <a:spcPts val="0"/>
              </a:spcAft>
              <a:buSzPts val="2900"/>
              <a:buAutoNum type="arabicPeriod"/>
            </a:pPr>
            <a:r>
              <a:rPr lang="ja" sz="2900" b="1"/>
              <a:t>デモ</a:t>
            </a:r>
            <a:endParaRPr sz="2900" b="1"/>
          </a:p>
          <a:p>
            <a:pPr marL="457200" lvl="0" indent="-412750" algn="l" rtl="0">
              <a:lnSpc>
                <a:spcPct val="130000"/>
              </a:lnSpc>
              <a:spcBef>
                <a:spcPts val="0"/>
              </a:spcBef>
              <a:spcAft>
                <a:spcPts val="0"/>
              </a:spcAft>
              <a:buSzPts val="2900"/>
              <a:buAutoNum type="arabicPeriod"/>
            </a:pPr>
            <a:r>
              <a:rPr lang="ja" sz="2900" b="1"/>
              <a:t>今後のアプリの発展について</a:t>
            </a:r>
            <a:endParaRPr sz="2500" b="1"/>
          </a:p>
        </p:txBody>
      </p:sp>
      <p:sp>
        <p:nvSpPr>
          <p:cNvPr id="66" name="Google Shape;6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ja"/>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1-1. お盆過ぎたら、海に引きずり込まれる？</a:t>
            </a:r>
            <a:endParaRPr/>
          </a:p>
        </p:txBody>
      </p:sp>
      <p:sp>
        <p:nvSpPr>
          <p:cNvPr id="72" name="Google Shape;72;p15"/>
          <p:cNvSpPr txBox="1">
            <a:spLocks noGrp="1"/>
          </p:cNvSpPr>
          <p:nvPr>
            <p:ph type="body" idx="1"/>
          </p:nvPr>
        </p:nvSpPr>
        <p:spPr>
          <a:xfrm>
            <a:off x="311700" y="1096925"/>
            <a:ext cx="8520600" cy="3725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lnSpc>
                <a:spcPct val="50000"/>
              </a:lnSpc>
              <a:spcBef>
                <a:spcPts val="0"/>
              </a:spcBef>
              <a:spcAft>
                <a:spcPts val="0"/>
              </a:spcAft>
              <a:buNone/>
            </a:pPr>
            <a:r>
              <a:rPr lang="ja" sz="2100"/>
              <a:t>◎いわれの要因４つ</a:t>
            </a:r>
            <a:endParaRPr sz="2100"/>
          </a:p>
          <a:p>
            <a:pPr marL="457200" lvl="0" indent="-361950" algn="l" rtl="0">
              <a:lnSpc>
                <a:spcPct val="130000"/>
              </a:lnSpc>
              <a:spcBef>
                <a:spcPts val="1600"/>
              </a:spcBef>
              <a:spcAft>
                <a:spcPts val="0"/>
              </a:spcAft>
              <a:buSzPts val="2100"/>
              <a:buAutoNum type="arabicPeriod"/>
            </a:pPr>
            <a:r>
              <a:rPr lang="ja" sz="2100" b="1"/>
              <a:t>霊的な風習</a:t>
            </a:r>
            <a:br>
              <a:rPr lang="ja" sz="2100" b="1"/>
            </a:br>
            <a:r>
              <a:rPr lang="ja" sz="1700"/>
              <a:t>→ </a:t>
            </a:r>
            <a:r>
              <a:rPr lang="ja" sz="1700">
                <a:latin typeface="Meiryo"/>
                <a:ea typeface="Meiryo"/>
                <a:cs typeface="Meiryo"/>
                <a:sym typeface="Meiryo"/>
              </a:rPr>
              <a:t>お盆にはお化けが出るから、海に引きづりこまれる</a:t>
            </a:r>
            <a:endParaRPr sz="1700">
              <a:latin typeface="Meiryo"/>
              <a:ea typeface="Meiryo"/>
              <a:cs typeface="Meiryo"/>
              <a:sym typeface="Meiryo"/>
            </a:endParaRPr>
          </a:p>
          <a:p>
            <a:pPr marL="457200" lvl="0" indent="-361950" algn="l" rtl="0">
              <a:lnSpc>
                <a:spcPct val="130000"/>
              </a:lnSpc>
              <a:spcBef>
                <a:spcPts val="0"/>
              </a:spcBef>
              <a:spcAft>
                <a:spcPts val="0"/>
              </a:spcAft>
              <a:buSzPts val="2100"/>
              <a:buAutoNum type="arabicPeriod"/>
            </a:pPr>
            <a:r>
              <a:rPr lang="ja" sz="2100" b="1"/>
              <a:t>クラゲの増加</a:t>
            </a:r>
            <a:br>
              <a:rPr lang="ja" sz="2100" b="1"/>
            </a:br>
            <a:r>
              <a:rPr lang="ja" sz="1700"/>
              <a:t>→ </a:t>
            </a:r>
            <a:r>
              <a:rPr lang="ja" sz="1700">
                <a:latin typeface="Meiryo"/>
                <a:ea typeface="Meiryo"/>
                <a:cs typeface="Meiryo"/>
                <a:sym typeface="Meiryo"/>
              </a:rPr>
              <a:t>水温が下がるため、クラゲが繁殖しやすくなり、水中で刺されると危ない</a:t>
            </a:r>
            <a:endParaRPr sz="1700">
              <a:latin typeface="Meiryo"/>
              <a:ea typeface="Meiryo"/>
              <a:cs typeface="Meiryo"/>
              <a:sym typeface="Meiryo"/>
            </a:endParaRPr>
          </a:p>
          <a:p>
            <a:pPr marL="457200" lvl="0" indent="-361950" algn="l" rtl="0">
              <a:lnSpc>
                <a:spcPct val="130000"/>
              </a:lnSpc>
              <a:spcBef>
                <a:spcPts val="0"/>
              </a:spcBef>
              <a:spcAft>
                <a:spcPts val="0"/>
              </a:spcAft>
              <a:buSzPts val="2100"/>
              <a:buAutoNum type="arabicPeriod"/>
            </a:pPr>
            <a:r>
              <a:rPr lang="ja" sz="2100" b="1"/>
              <a:t>土用波の増加</a:t>
            </a:r>
            <a:br>
              <a:rPr lang="ja" sz="2100" b="1"/>
            </a:br>
            <a:r>
              <a:rPr lang="ja" sz="1700">
                <a:latin typeface="Meiryo"/>
                <a:ea typeface="Meiryo"/>
                <a:cs typeface="Meiryo"/>
                <a:sym typeface="Meiryo"/>
              </a:rPr>
              <a:t>→ 遠くで発生した台風が起こす、大きな波に飲まれてしまう</a:t>
            </a:r>
            <a:endParaRPr sz="1700">
              <a:latin typeface="Meiryo"/>
              <a:ea typeface="Meiryo"/>
              <a:cs typeface="Meiryo"/>
              <a:sym typeface="Meiryo"/>
            </a:endParaRPr>
          </a:p>
          <a:p>
            <a:pPr marL="457200" lvl="0" indent="-361950" algn="l" rtl="0">
              <a:lnSpc>
                <a:spcPct val="130000"/>
              </a:lnSpc>
              <a:spcBef>
                <a:spcPts val="0"/>
              </a:spcBef>
              <a:spcAft>
                <a:spcPts val="0"/>
              </a:spcAft>
              <a:buSzPts val="2100"/>
              <a:buAutoNum type="arabicPeriod"/>
            </a:pPr>
            <a:r>
              <a:rPr lang="ja" sz="2100" b="1"/>
              <a:t>離岸流の発生数の増加</a:t>
            </a:r>
            <a:br>
              <a:rPr lang="ja" sz="2100" b="1"/>
            </a:br>
            <a:r>
              <a:rPr lang="ja" sz="1700"/>
              <a:t>→ </a:t>
            </a:r>
            <a:r>
              <a:rPr lang="ja" sz="1700">
                <a:latin typeface="Meiryo"/>
                <a:ea typeface="Meiryo"/>
                <a:cs typeface="Meiryo"/>
                <a:sym typeface="Meiryo"/>
              </a:rPr>
              <a:t>土用波や大きなうねりの発生によって、増える</a:t>
            </a:r>
            <a:endParaRPr sz="1700">
              <a:latin typeface="Meiryo"/>
              <a:ea typeface="Meiryo"/>
              <a:cs typeface="Meiryo"/>
              <a:sym typeface="Meiryo"/>
            </a:endParaRPr>
          </a:p>
        </p:txBody>
      </p:sp>
      <p:sp>
        <p:nvSpPr>
          <p:cNvPr id="73" name="Google Shape;73;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ja"/>
              <a:t>3</a:t>
            </a:fld>
            <a:endParaRPr/>
          </a:p>
        </p:txBody>
      </p:sp>
      <p:sp>
        <p:nvSpPr>
          <p:cNvPr id="74" name="Google Shape;74;p15"/>
          <p:cNvSpPr/>
          <p:nvPr/>
        </p:nvSpPr>
        <p:spPr>
          <a:xfrm>
            <a:off x="145250" y="3483475"/>
            <a:ext cx="6196800" cy="1269300"/>
          </a:xfrm>
          <a:prstGeom prst="ellipse">
            <a:avLst/>
          </a:prstGeom>
          <a:noFill/>
          <a:ln w="762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ja"/>
              <a:t>4</a:t>
            </a:fld>
            <a:endParaRPr/>
          </a:p>
        </p:txBody>
      </p:sp>
      <p:pic>
        <p:nvPicPr>
          <p:cNvPr id="80" name="Google Shape;80;p16" title="Rip Currents: Learn How to Spot One (green dye)">
            <a:hlinkClick r:id="rId3"/>
          </p:cNvPr>
          <p:cNvPicPr preferRelativeResize="0"/>
          <p:nvPr/>
        </p:nvPicPr>
        <p:blipFill>
          <a:blip r:embed="rId4">
            <a:alphaModFix/>
          </a:blip>
          <a:stretch>
            <a:fillRect/>
          </a:stretch>
        </p:blipFill>
        <p:spPr>
          <a:xfrm>
            <a:off x="210825" y="0"/>
            <a:ext cx="872235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ja-JP" dirty="0"/>
              <a:t>2. </a:t>
            </a:r>
            <a:r>
              <a:rPr lang="ja-JP" altLang="en-US" dirty="0"/>
              <a:t>海水浴中の事故のほとんどは離岸流が原因？</a:t>
            </a:r>
            <a:endParaRPr lang="ja-JP" altLang="en-US" sz="2500" dirty="0"/>
          </a:p>
          <a:p>
            <a:pPr marL="0" lvl="0" indent="0" algn="l" rtl="0">
              <a:spcBef>
                <a:spcPts val="0"/>
              </a:spcBef>
              <a:spcAft>
                <a:spcPts val="0"/>
              </a:spcAft>
              <a:buNone/>
            </a:pPr>
            <a:endParaRPr lang="en-US" dirty="0"/>
          </a:p>
        </p:txBody>
      </p:sp>
      <p:sp>
        <p:nvSpPr>
          <p:cNvPr id="86" name="Google Shape;86;p17"/>
          <p:cNvSpPr txBox="1">
            <a:spLocks noGrp="1"/>
          </p:cNvSpPr>
          <p:nvPr>
            <p:ph type="body" idx="1"/>
          </p:nvPr>
        </p:nvSpPr>
        <p:spPr>
          <a:xfrm>
            <a:off x="311700" y="1246825"/>
            <a:ext cx="8520600" cy="3416400"/>
          </a:xfrm>
          <a:prstGeom prst="rect">
            <a:avLst/>
          </a:prstGeom>
        </p:spPr>
        <p:txBody>
          <a:bodyPr spcFirstLastPara="1" wrap="square" lIns="91425" tIns="91425" rIns="91425" bIns="91425" anchor="t" anchorCtr="0">
            <a:noAutofit/>
          </a:bodyPr>
          <a:lstStyle/>
          <a:p>
            <a:pPr marL="457200" lvl="0" indent="-387350" algn="l" rtl="0">
              <a:spcBef>
                <a:spcPts val="0"/>
              </a:spcBef>
              <a:spcAft>
                <a:spcPts val="0"/>
              </a:spcAft>
              <a:buSzPts val="2500"/>
              <a:buAutoNum type="arabicPeriod"/>
            </a:pPr>
            <a:r>
              <a:rPr lang="ja-JP" altLang="en-US" sz="2500" dirty="0"/>
              <a:t>仮説</a:t>
            </a:r>
            <a:br>
              <a:rPr lang="ja-JP" altLang="en-US" sz="2500" dirty="0"/>
            </a:br>
            <a:r>
              <a:rPr lang="ja-JP" altLang="en-US" sz="2500" dirty="0"/>
              <a:t>「お盆に限らず、離岸流は危なすぎるのではないか」</a:t>
            </a:r>
          </a:p>
          <a:p>
            <a:pPr marL="457200" lvl="0" indent="-387350" algn="l" rtl="0">
              <a:spcBef>
                <a:spcPts val="0"/>
              </a:spcBef>
              <a:spcAft>
                <a:spcPts val="0"/>
              </a:spcAft>
              <a:buSzPts val="2500"/>
              <a:buAutoNum type="arabicPeriod"/>
            </a:pPr>
            <a:r>
              <a:rPr lang="ja-JP" altLang="en-US" sz="2500" dirty="0"/>
              <a:t>裏付けのデータ</a:t>
            </a:r>
            <a:br>
              <a:rPr lang="ja-JP" altLang="en-US" sz="2500" dirty="0"/>
            </a:br>
            <a:r>
              <a:rPr lang="ja-JP" altLang="en-US" sz="2500" dirty="0"/>
              <a:t>➡ ①</a:t>
            </a:r>
            <a:r>
              <a:rPr lang="ja-JP" altLang="en-US" sz="2500" dirty="0">
                <a:latin typeface="Meiryo"/>
                <a:ea typeface="Meiryo"/>
                <a:cs typeface="Meiryo"/>
                <a:sym typeface="Meiryo"/>
              </a:rPr>
              <a:t>日本における水難事故の数、死亡者</a:t>
            </a:r>
            <a:r>
              <a:rPr lang="ja-JP" altLang="en-US" sz="2500" dirty="0"/>
              <a:t>数</a:t>
            </a:r>
            <a:br>
              <a:rPr lang="ja-JP" altLang="en-US" sz="2500" dirty="0"/>
            </a:br>
            <a:r>
              <a:rPr lang="ja-JP" altLang="en-US" sz="2500" dirty="0"/>
              <a:t>　 ②ライフセーバーの出動数と</a:t>
            </a:r>
            <a:br>
              <a:rPr lang="ja-JP" altLang="en-US" sz="2500" dirty="0"/>
            </a:br>
            <a:r>
              <a:rPr lang="ja-JP" altLang="en-US" sz="2500" dirty="0"/>
              <a:t>　　 その原因の内の、離岸流の割合</a:t>
            </a:r>
          </a:p>
          <a:p>
            <a:pPr marL="0" lvl="0" indent="0" algn="l" rtl="0">
              <a:spcBef>
                <a:spcPts val="1600"/>
              </a:spcBef>
              <a:spcAft>
                <a:spcPts val="1600"/>
              </a:spcAft>
              <a:buNone/>
            </a:pPr>
            <a:endParaRPr lang="ja-JP" altLang="en-US" dirty="0">
              <a:solidFill>
                <a:schemeClr val="dk1"/>
              </a:solidFill>
            </a:endParaRPr>
          </a:p>
        </p:txBody>
      </p:sp>
      <p:sp>
        <p:nvSpPr>
          <p:cNvPr id="87" name="Google Shape;87;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ja"/>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2. 海水浴中の事故のほとんどは離岸流が原因？</a:t>
            </a:r>
            <a:endParaRPr sz="2500"/>
          </a:p>
          <a:p>
            <a:pPr marL="0" lvl="0" indent="0" algn="l" rtl="0">
              <a:spcBef>
                <a:spcPts val="0"/>
              </a:spcBef>
              <a:spcAft>
                <a:spcPts val="0"/>
              </a:spcAft>
              <a:buNone/>
            </a:pPr>
            <a:endParaRPr/>
          </a:p>
        </p:txBody>
      </p:sp>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ja"/>
              <a:t>データ① 日本における水難事故の数、死亡者数</a:t>
            </a:r>
            <a:endParaRPr/>
          </a:p>
        </p:txBody>
      </p:sp>
      <p:sp>
        <p:nvSpPr>
          <p:cNvPr id="94" name="Google Shape;94;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ja"/>
              <a:t>6</a:t>
            </a:fld>
            <a:endParaRPr/>
          </a:p>
        </p:txBody>
      </p:sp>
      <p:pic>
        <p:nvPicPr>
          <p:cNvPr id="95" name="Google Shape;95;p18"/>
          <p:cNvPicPr preferRelativeResize="0"/>
          <p:nvPr/>
        </p:nvPicPr>
        <p:blipFill rotWithShape="1">
          <a:blip r:embed="rId3">
            <a:alphaModFix/>
          </a:blip>
          <a:srcRect l="63728" t="29329" r="11550" b="11561"/>
          <a:stretch/>
        </p:blipFill>
        <p:spPr>
          <a:xfrm>
            <a:off x="311700" y="1776800"/>
            <a:ext cx="4159296" cy="3107787"/>
          </a:xfrm>
          <a:prstGeom prst="rect">
            <a:avLst/>
          </a:prstGeom>
          <a:noFill/>
          <a:ln>
            <a:noFill/>
          </a:ln>
        </p:spPr>
      </p:pic>
      <p:pic>
        <p:nvPicPr>
          <p:cNvPr id="96" name="Google Shape;96;p18"/>
          <p:cNvPicPr preferRelativeResize="0"/>
          <p:nvPr/>
        </p:nvPicPr>
        <p:blipFill rotWithShape="1">
          <a:blip r:embed="rId4">
            <a:alphaModFix/>
          </a:blip>
          <a:srcRect l="63729" t="30223" r="11408" b="9774"/>
          <a:stretch/>
        </p:blipFill>
        <p:spPr>
          <a:xfrm>
            <a:off x="4772950" y="1762238"/>
            <a:ext cx="4159296" cy="31368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2. 海水浴中の事故のほとんどは離岸流が原因？</a:t>
            </a:r>
            <a:endParaRPr sz="2500"/>
          </a:p>
          <a:p>
            <a:pPr marL="0" lvl="0" indent="0" algn="l" rtl="0">
              <a:spcBef>
                <a:spcPts val="0"/>
              </a:spcBef>
              <a:spcAft>
                <a:spcPts val="0"/>
              </a:spcAft>
              <a:buNone/>
            </a:pPr>
            <a:endParaRPr/>
          </a:p>
        </p:txBody>
      </p:sp>
      <p:sp>
        <p:nvSpPr>
          <p:cNvPr id="102" name="Google Shape;102;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ja"/>
              <a:t>データ②　ライフセーバーの救助数とその離岸流を原因とする例の割合</a:t>
            </a:r>
            <a:endParaRPr/>
          </a:p>
        </p:txBody>
      </p:sp>
      <p:sp>
        <p:nvSpPr>
          <p:cNvPr id="103" name="Google Shape;103;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ja"/>
              <a:t>7</a:t>
            </a:fld>
            <a:endParaRPr/>
          </a:p>
        </p:txBody>
      </p:sp>
      <p:pic>
        <p:nvPicPr>
          <p:cNvPr id="104" name="Google Shape;104;p19"/>
          <p:cNvPicPr preferRelativeResize="0"/>
          <p:nvPr/>
        </p:nvPicPr>
        <p:blipFill rotWithShape="1">
          <a:blip r:embed="rId3">
            <a:alphaModFix/>
          </a:blip>
          <a:srcRect l="64418" t="30411" r="12160" b="13332"/>
          <a:stretch/>
        </p:blipFill>
        <p:spPr>
          <a:xfrm>
            <a:off x="222800" y="1801625"/>
            <a:ext cx="4120973" cy="3093204"/>
          </a:xfrm>
          <a:prstGeom prst="rect">
            <a:avLst/>
          </a:prstGeom>
          <a:noFill/>
          <a:ln>
            <a:noFill/>
          </a:ln>
        </p:spPr>
      </p:pic>
      <p:pic>
        <p:nvPicPr>
          <p:cNvPr id="105" name="Google Shape;105;p19"/>
          <p:cNvPicPr preferRelativeResize="0"/>
          <p:nvPr/>
        </p:nvPicPr>
        <p:blipFill rotWithShape="1">
          <a:blip r:embed="rId4">
            <a:alphaModFix/>
          </a:blip>
          <a:srcRect l="64976" t="32890" r="12523" b="14221"/>
          <a:stretch/>
        </p:blipFill>
        <p:spPr>
          <a:xfrm>
            <a:off x="4635125" y="1765300"/>
            <a:ext cx="4309824" cy="31658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3. 我々のアプリで解決します。</a:t>
            </a:r>
            <a:endParaRPr/>
          </a:p>
        </p:txBody>
      </p:sp>
      <p:sp>
        <p:nvSpPr>
          <p:cNvPr id="111" name="Google Shape;111;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93700" algn="l" rtl="0">
              <a:spcBef>
                <a:spcPts val="0"/>
              </a:spcBef>
              <a:spcAft>
                <a:spcPts val="0"/>
              </a:spcAft>
              <a:buSzPts val="2600"/>
              <a:buAutoNum type="arabicPeriod"/>
            </a:pPr>
            <a:r>
              <a:rPr lang="ja" sz="2600"/>
              <a:t>ターゲット</a:t>
            </a:r>
            <a:endParaRPr sz="2600"/>
          </a:p>
          <a:p>
            <a:pPr marL="914400" lvl="1" indent="-368300" algn="l" rtl="0">
              <a:spcBef>
                <a:spcPts val="0"/>
              </a:spcBef>
              <a:spcAft>
                <a:spcPts val="0"/>
              </a:spcAft>
              <a:buSzPts val="2200"/>
              <a:buAutoNum type="alphaLcPeriod"/>
            </a:pPr>
            <a:r>
              <a:rPr lang="ja" sz="2200"/>
              <a:t>海で泳ぐ人</a:t>
            </a:r>
            <a:endParaRPr sz="2200"/>
          </a:p>
          <a:p>
            <a:pPr marL="914400" lvl="1" indent="-368300" algn="l" rtl="0">
              <a:spcBef>
                <a:spcPts val="0"/>
              </a:spcBef>
              <a:spcAft>
                <a:spcPts val="0"/>
              </a:spcAft>
              <a:buSzPts val="2200"/>
              <a:buAutoNum type="alphaLcPeriod"/>
            </a:pPr>
            <a:r>
              <a:rPr lang="ja" sz="2200"/>
              <a:t>危険性が気になる人</a:t>
            </a:r>
            <a:endParaRPr sz="2200"/>
          </a:p>
          <a:p>
            <a:pPr marL="457200" lvl="0" indent="-393700" algn="l" rtl="0">
              <a:spcBef>
                <a:spcPts val="0"/>
              </a:spcBef>
              <a:spcAft>
                <a:spcPts val="0"/>
              </a:spcAft>
              <a:buSzPts val="2600"/>
              <a:buAutoNum type="arabicPeriod"/>
            </a:pPr>
            <a:r>
              <a:rPr lang="ja" sz="2600"/>
              <a:t>解決できること</a:t>
            </a:r>
            <a:endParaRPr sz="2200"/>
          </a:p>
          <a:p>
            <a:pPr marL="914400" lvl="1" indent="-368300" algn="l" rtl="0">
              <a:spcBef>
                <a:spcPts val="0"/>
              </a:spcBef>
              <a:spcAft>
                <a:spcPts val="0"/>
              </a:spcAft>
              <a:buSzPts val="2200"/>
              <a:buAutoNum type="alphaLcPeriod"/>
            </a:pPr>
            <a:r>
              <a:rPr lang="ja" sz="2200"/>
              <a:t>事前に危険性を知ることが出来る</a:t>
            </a:r>
            <a:endParaRPr sz="2200"/>
          </a:p>
          <a:p>
            <a:pPr marL="914400" lvl="1" indent="-368300" algn="l" rtl="0">
              <a:spcBef>
                <a:spcPts val="0"/>
              </a:spcBef>
              <a:spcAft>
                <a:spcPts val="0"/>
              </a:spcAft>
              <a:buSzPts val="2200"/>
              <a:buAutoNum type="alphaLcPeriod"/>
            </a:pPr>
            <a:r>
              <a:rPr lang="ja" sz="2200"/>
              <a:t>心理的不安を取り除く</a:t>
            </a:r>
            <a:endParaRPr sz="2200"/>
          </a:p>
          <a:p>
            <a:pPr marL="457200" lvl="0" indent="-393700" algn="l" rtl="0">
              <a:spcBef>
                <a:spcPts val="0"/>
              </a:spcBef>
              <a:spcAft>
                <a:spcPts val="0"/>
              </a:spcAft>
              <a:buSzPts val="2600"/>
              <a:buAutoNum type="arabicPeriod"/>
            </a:pPr>
            <a:r>
              <a:rPr lang="ja" sz="2600"/>
              <a:t>機能</a:t>
            </a:r>
            <a:endParaRPr sz="2600"/>
          </a:p>
          <a:p>
            <a:pPr marL="914400" lvl="1" indent="-368300" algn="l" rtl="0">
              <a:spcBef>
                <a:spcPts val="0"/>
              </a:spcBef>
              <a:spcAft>
                <a:spcPts val="0"/>
              </a:spcAft>
              <a:buSzPts val="2200"/>
              <a:buAutoNum type="alphaLcPeriod"/>
            </a:pPr>
            <a:r>
              <a:rPr lang="ja" sz="2200"/>
              <a:t>24時間以内に発生した離岸流を地図上に表示する</a:t>
            </a:r>
            <a:endParaRPr sz="2200"/>
          </a:p>
          <a:p>
            <a:pPr marL="914400" lvl="1" indent="-368300" algn="l" rtl="0">
              <a:spcBef>
                <a:spcPts val="0"/>
              </a:spcBef>
              <a:spcAft>
                <a:spcPts val="0"/>
              </a:spcAft>
              <a:buSzPts val="2200"/>
              <a:buAutoNum type="alphaLcPeriod"/>
            </a:pPr>
            <a:r>
              <a:rPr lang="ja" sz="2200"/>
              <a:t>その場所に対応したSNSの情報が分かる</a:t>
            </a:r>
            <a:endParaRPr sz="2200"/>
          </a:p>
          <a:p>
            <a:pPr marL="0" lvl="0" indent="0" algn="l" rtl="0">
              <a:spcBef>
                <a:spcPts val="1600"/>
              </a:spcBef>
              <a:spcAft>
                <a:spcPts val="1600"/>
              </a:spcAft>
              <a:buNone/>
            </a:pPr>
            <a:endParaRPr/>
          </a:p>
        </p:txBody>
      </p:sp>
      <p:sp>
        <p:nvSpPr>
          <p:cNvPr id="112" name="Google Shape;112;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ja"/>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4. デモ（小山さん）</a:t>
            </a:r>
            <a:endParaRPr/>
          </a:p>
        </p:txBody>
      </p:sp>
      <p:sp>
        <p:nvSpPr>
          <p:cNvPr id="118" name="Google Shape;118;p21"/>
          <p:cNvSpPr txBox="1">
            <a:spLocks noGrp="1"/>
          </p:cNvSpPr>
          <p:nvPr>
            <p:ph type="body" idx="1"/>
          </p:nvPr>
        </p:nvSpPr>
        <p:spPr>
          <a:xfrm>
            <a:off x="311700" y="1152475"/>
            <a:ext cx="8520600" cy="684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ja"/>
              <a:t>http://rigunryu.s3-website-ap-northeast-1.amazonaws.com/</a:t>
            </a:r>
            <a:endParaRPr/>
          </a:p>
        </p:txBody>
      </p:sp>
      <p:sp>
        <p:nvSpPr>
          <p:cNvPr id="119" name="Google Shape;11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ja"/>
              <a:t>9</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TotalTime>
  <Words>932</Words>
  <Application>Microsoft Office PowerPoint</Application>
  <PresentationFormat>画面に合わせる (16:9)</PresentationFormat>
  <Paragraphs>94</Paragraphs>
  <Slides>13</Slides>
  <Notes>13</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13</vt:i4>
      </vt:variant>
    </vt:vector>
  </HeadingPairs>
  <TitlesOfParts>
    <vt:vector size="17" baseType="lpstr">
      <vt:lpstr>Arial</vt:lpstr>
      <vt:lpstr>Meiryo</vt:lpstr>
      <vt:lpstr>Sawarabi Mincho</vt:lpstr>
      <vt:lpstr>Simple Light</vt:lpstr>
      <vt:lpstr>「お盆に泳いだら、 海に引きずり込まれる」 を防ぎます。</vt:lpstr>
      <vt:lpstr>目次（使わない）</vt:lpstr>
      <vt:lpstr>1-1. お盆過ぎたら、海に引きずり込まれる？</vt:lpstr>
      <vt:lpstr>PowerPoint プレゼンテーション</vt:lpstr>
      <vt:lpstr>2. 海水浴中の事故のほとんどは離岸流が原因？ </vt:lpstr>
      <vt:lpstr>2. 海水浴中の事故のほとんどは離岸流が原因？ </vt:lpstr>
      <vt:lpstr>2. 海水浴中の事故のほとんどは離岸流が原因？ </vt:lpstr>
      <vt:lpstr>3. 我々のアプリで解決します。</vt:lpstr>
      <vt:lpstr>4. デモ（小山さん）</vt:lpstr>
      <vt:lpstr>バックエンドの流れ</vt:lpstr>
      <vt:lpstr>5. 今後の展開について（谷口さん）</vt:lpstr>
      <vt:lpstr>６．レファレンス</vt:lpstr>
      <vt:lpstr>ご清聴ありがとうございました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「お盆に泳いだら、 海に引きずり込まれる」 を防ぎます。</dc:title>
  <cp:lastModifiedBy>谷口 洋平 (Taniguchi Yohei)</cp:lastModifiedBy>
  <cp:revision>2</cp:revision>
  <dcterms:modified xsi:type="dcterms:W3CDTF">2020-10-04T10:57:42Z</dcterms:modified>
</cp:coreProperties>
</file>